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70" r:id="rId13"/>
  </p:sldIdLst>
  <p:sldSz cx="18288000" cy="10287000"/>
  <p:notesSz cx="6858000" cy="9144000"/>
  <p:embeddedFontLst>
    <p:embeddedFont>
      <p:font typeface="Archive" panose="02000506040000020004" pitchFamily="2" charset="0"/>
      <p:regular r:id="rId14"/>
    </p:embeddedFont>
    <p:embeddedFont>
      <p:font typeface="Arimo" panose="020B0604020202020204" pitchFamily="34" charset="0"/>
      <p:regular r:id="rId15"/>
    </p:embeddedFont>
    <p:embeddedFont>
      <p:font typeface="Gabriel Sans Condensed" panose="02000000000000000000" pitchFamily="2" charset="0"/>
      <p:regular r:id="rId16"/>
    </p:embeddedFont>
    <p:embeddedFont>
      <p:font typeface="Gabriel Sans Condensed Bold" panose="02000000000000000000" pitchFamily="2" charset="0"/>
      <p:regular r:id="rId17"/>
      <p:bold r:id="rId18"/>
    </p:embeddedFont>
    <p:embeddedFont>
      <p:font typeface="Open Sans Bold" panose="020B08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50" autoAdjust="0"/>
    <p:restoredTop sz="94572" autoAdjust="0"/>
  </p:normalViewPr>
  <p:slideViewPr>
    <p:cSldViewPr>
      <p:cViewPr varScale="1">
        <p:scale>
          <a:sx n="58" d="100"/>
          <a:sy n="58" d="100"/>
        </p:scale>
        <p:origin x="272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85" y="2538979"/>
            <a:ext cx="5209041" cy="5209041"/>
          </a:xfrm>
          <a:custGeom>
            <a:avLst/>
            <a:gdLst/>
            <a:ahLst/>
            <a:cxnLst/>
            <a:rect l="l" t="t" r="r" b="b"/>
            <a:pathLst>
              <a:path w="5209041" h="5209041">
                <a:moveTo>
                  <a:pt x="0" y="0"/>
                </a:moveTo>
                <a:lnTo>
                  <a:pt x="5209041" y="0"/>
                </a:lnTo>
                <a:lnTo>
                  <a:pt x="5209041" y="5209042"/>
                </a:lnTo>
                <a:lnTo>
                  <a:pt x="0" y="520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420098" y="424459"/>
            <a:ext cx="7867902" cy="9865708"/>
          </a:xfrm>
          <a:custGeom>
            <a:avLst/>
            <a:gdLst/>
            <a:ahLst/>
            <a:cxnLst/>
            <a:rect l="l" t="t" r="r" b="b"/>
            <a:pathLst>
              <a:path w="7867902" h="9865708">
                <a:moveTo>
                  <a:pt x="0" y="0"/>
                </a:moveTo>
                <a:lnTo>
                  <a:pt x="7867902" y="0"/>
                </a:lnTo>
                <a:lnTo>
                  <a:pt x="7867902" y="9865708"/>
                </a:lnTo>
                <a:lnTo>
                  <a:pt x="0" y="9865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923553" y="2880813"/>
            <a:ext cx="11945174" cy="339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 dirty="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AURORA DIGITAL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64881" y="8420269"/>
            <a:ext cx="21561208" cy="4608708"/>
          </a:xfrm>
          <a:custGeom>
            <a:avLst/>
            <a:gdLst/>
            <a:ahLst/>
            <a:cxnLst/>
            <a:rect l="l" t="t" r="r" b="b"/>
            <a:pathLst>
              <a:path w="21561208" h="4608708">
                <a:moveTo>
                  <a:pt x="0" y="0"/>
                </a:moveTo>
                <a:lnTo>
                  <a:pt x="21561208" y="0"/>
                </a:lnTo>
                <a:lnTo>
                  <a:pt x="21561208" y="4608708"/>
                </a:lnTo>
                <a:lnTo>
                  <a:pt x="0" y="460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208620" y="1104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ADOÇÃO DO MERCADO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1630" y="2238375"/>
            <a:ext cx="15777590" cy="8268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endParaRPr dirty="0"/>
          </a:p>
          <a:p>
            <a:pPr algn="l">
              <a:lnSpc>
                <a:spcPts val="5879"/>
              </a:lnSpc>
            </a:pPr>
            <a:endParaRPr dirty="0"/>
          </a:p>
          <a:p>
            <a:pPr algn="l">
              <a:lnSpc>
                <a:spcPts val="5879"/>
              </a:lnSpc>
            </a:pP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 propaganda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tipo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inbound mail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em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contadores</a:t>
            </a: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5879"/>
              </a:lnSpc>
            </a:pP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5879"/>
              </a:lnSpc>
            </a:pP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 propaganda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em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redes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sociais</a:t>
            </a: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5879"/>
              </a:lnSpc>
            </a:pP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5879"/>
              </a:lnSpc>
            </a:pP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Parceria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com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Sebrae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/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Conselho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Nacional de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Contabilidade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como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parceiros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na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integração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plataformas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para auxiliar no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processo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mais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integrado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auditoria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tributária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para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pequenos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médios</a:t>
            </a:r>
            <a:r>
              <a:rPr lang="en-US" sz="4199" spc="4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4199" spc="4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contadores</a:t>
            </a: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5879"/>
              </a:lnSpc>
            </a:pPr>
            <a:endParaRPr lang="en-US" sz="4199" spc="4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42445" y="2842171"/>
            <a:ext cx="9280632" cy="5594159"/>
          </a:xfrm>
          <a:custGeom>
            <a:avLst/>
            <a:gdLst/>
            <a:ahLst/>
            <a:cxnLst/>
            <a:rect l="l" t="t" r="r" b="b"/>
            <a:pathLst>
              <a:path w="9280632" h="5594159">
                <a:moveTo>
                  <a:pt x="0" y="0"/>
                </a:moveTo>
                <a:lnTo>
                  <a:pt x="9280632" y="0"/>
                </a:lnTo>
                <a:lnTo>
                  <a:pt x="9280632" y="5594159"/>
                </a:lnTo>
                <a:lnTo>
                  <a:pt x="0" y="5594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07638" y="372797"/>
            <a:ext cx="13269614" cy="238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350"/>
              </a:lnSpc>
            </a:pPr>
            <a:r>
              <a:rPr lang="en-US" sz="85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RETORNO INVESTIMENTO  6 MESES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4788" y="3567922"/>
            <a:ext cx="7461637" cy="437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34"/>
              </a:lnSpc>
              <a:spcBef>
                <a:spcPct val="0"/>
              </a:spcBef>
            </a:pPr>
            <a:r>
              <a:rPr lang="en-US" sz="4381" spc="438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Custos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R$ 4.000,00   </a:t>
            </a:r>
            <a:r>
              <a:rPr lang="en-US" sz="2199" spc="2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Infraestrtutura</a:t>
            </a:r>
            <a:endParaRPr lang="en-US" sz="2199" spc="2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R$ 20.000,00 </a:t>
            </a:r>
            <a:r>
              <a:rPr lang="en-US" sz="2199" spc="2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Desenv</a:t>
            </a: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. Software e Sust.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R$ 3.000,00   SDR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R$ 30.000,00 Propaganda Paga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R$ 8.000,00   Website e Design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R$ 40.000,00 12 meses </a:t>
            </a:r>
            <a:r>
              <a:rPr lang="en-US" sz="2199" spc="2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RDStation</a:t>
            </a: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, </a:t>
            </a:r>
            <a:r>
              <a:rPr lang="en-US" sz="2199" spc="2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Contabilizei</a:t>
            </a:r>
            <a:r>
              <a:rPr lang="en-US" sz="2199" spc="2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, </a:t>
            </a:r>
            <a:r>
              <a:rPr lang="en-US" sz="2199" spc="2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Whatsapp</a:t>
            </a:r>
            <a:endParaRPr lang="en-US" sz="2199" spc="2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3142"/>
              </a:lnSpc>
              <a:spcBef>
                <a:spcPct val="0"/>
              </a:spcBef>
            </a:pPr>
            <a:endParaRPr lang="en-US" sz="2199" spc="2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l">
              <a:lnSpc>
                <a:spcPts val="3142"/>
              </a:lnSpc>
              <a:spcBef>
                <a:spcPct val="0"/>
              </a:spcBef>
            </a:pPr>
            <a:r>
              <a:rPr lang="en-US" sz="2244" spc="224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Total: R$ 105.000,00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41" y="-536619"/>
            <a:ext cx="10002722" cy="11767908"/>
          </a:xfrm>
          <a:custGeom>
            <a:avLst/>
            <a:gdLst/>
            <a:ahLst/>
            <a:cxnLst/>
            <a:rect l="l" t="t" r="r" b="b"/>
            <a:pathLst>
              <a:path w="10002722" h="11767908">
                <a:moveTo>
                  <a:pt x="0" y="0"/>
                </a:moveTo>
                <a:lnTo>
                  <a:pt x="10002722" y="0"/>
                </a:lnTo>
                <a:lnTo>
                  <a:pt x="10002722" y="11767908"/>
                </a:lnTo>
                <a:lnTo>
                  <a:pt x="0" y="1176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538743" y="6510999"/>
            <a:ext cx="3522790" cy="3540627"/>
          </a:xfrm>
          <a:custGeom>
            <a:avLst/>
            <a:gdLst/>
            <a:ahLst/>
            <a:cxnLst/>
            <a:rect l="l" t="t" r="r" b="b"/>
            <a:pathLst>
              <a:path w="3522790" h="3540627">
                <a:moveTo>
                  <a:pt x="0" y="0"/>
                </a:moveTo>
                <a:lnTo>
                  <a:pt x="3522791" y="0"/>
                </a:lnTo>
                <a:lnTo>
                  <a:pt x="3522791" y="3540627"/>
                </a:lnTo>
                <a:lnTo>
                  <a:pt x="0" y="3540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5314126" y="4030948"/>
            <a:ext cx="11945174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OBRIGADO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31087" y="5551138"/>
            <a:ext cx="36258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Grupo Aurora Digital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457899" y="6081528"/>
            <a:ext cx="2837411" cy="28374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1680" b="-1168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98874" y="2154952"/>
            <a:ext cx="2837411" cy="283741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461" t="-5675" b="-165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28969" y="2131720"/>
            <a:ext cx="2837411" cy="283741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412" r="-34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68863" y="895964"/>
            <a:ext cx="4044987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NOSSA EQUIPE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382376" y="8918939"/>
            <a:ext cx="1689774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José </a:t>
            </a:r>
          </a:p>
          <a:p>
            <a:pPr algn="just">
              <a:lnSpc>
                <a:spcPts val="2660"/>
              </a:lnSpc>
            </a:pP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Infraestrutura</a:t>
            </a:r>
            <a:endParaRPr lang="en-US" sz="19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064528" y="5123507"/>
            <a:ext cx="2786743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Claudia</a:t>
            </a:r>
          </a:p>
          <a:p>
            <a:pPr algn="just">
              <a:lnSpc>
                <a:spcPts val="2660"/>
              </a:lnSpc>
            </a:pP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Produto</a:t>
            </a: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e </a:t>
            </a: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vendas</a:t>
            </a:r>
            <a:endParaRPr lang="en-US" sz="19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62857" y="5095091"/>
            <a:ext cx="2786743" cy="805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Ricardo</a:t>
            </a:r>
          </a:p>
          <a:p>
            <a:pPr algn="just">
              <a:lnSpc>
                <a:spcPts val="2660"/>
              </a:lnSpc>
            </a:pP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Tecnologia</a:t>
            </a:r>
            <a:endParaRPr lang="en-US" sz="19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2EAAF487-FF57-54CF-9B6E-FB065BEAC1D1}"/>
              </a:ext>
            </a:extLst>
          </p:cNvPr>
          <p:cNvGrpSpPr/>
          <p:nvPr/>
        </p:nvGrpSpPr>
        <p:grpSpPr>
          <a:xfrm>
            <a:off x="4413187" y="2095500"/>
            <a:ext cx="2837411" cy="2837411"/>
            <a:chOff x="0" y="0"/>
            <a:chExt cx="812800" cy="812800"/>
          </a:xfrm>
        </p:grpSpPr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AFBBE5E-0451-449B-9622-D17F0228EA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10937" b="-1093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39544803-D598-D4BD-098B-ACBE1F6B2CD6}"/>
              </a:ext>
            </a:extLst>
          </p:cNvPr>
          <p:cNvSpPr txBox="1"/>
          <p:nvPr/>
        </p:nvSpPr>
        <p:spPr>
          <a:xfrm>
            <a:off x="4987005" y="4993913"/>
            <a:ext cx="1689774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Carolina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Design</a:t>
            </a:r>
          </a:p>
        </p:txBody>
      </p:sp>
      <p:grpSp>
        <p:nvGrpSpPr>
          <p:cNvPr id="2" name="Group 14">
            <a:extLst>
              <a:ext uri="{FF2B5EF4-FFF2-40B4-BE49-F238E27FC236}">
                <a16:creationId xmlns:a16="http://schemas.microsoft.com/office/drawing/2014/main" id="{09F37C21-F752-16FA-69AD-4B0F70826DFD}"/>
              </a:ext>
            </a:extLst>
          </p:cNvPr>
          <p:cNvGrpSpPr/>
          <p:nvPr/>
        </p:nvGrpSpPr>
        <p:grpSpPr>
          <a:xfrm>
            <a:off x="6326801" y="6034950"/>
            <a:ext cx="2837411" cy="2837411"/>
            <a:chOff x="0" y="0"/>
            <a:chExt cx="812800" cy="812800"/>
          </a:xfrm>
        </p:grpSpPr>
        <p:sp>
          <p:nvSpPr>
            <p:cNvPr id="3" name="Freeform 15">
              <a:extLst>
                <a:ext uri="{FF2B5EF4-FFF2-40B4-BE49-F238E27FC236}">
                  <a16:creationId xmlns:a16="http://schemas.microsoft.com/office/drawing/2014/main" id="{22DC6C33-1307-473F-3780-B5FF16431E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0742" b="-1074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25">
            <a:extLst>
              <a:ext uri="{FF2B5EF4-FFF2-40B4-BE49-F238E27FC236}">
                <a16:creationId xmlns:a16="http://schemas.microsoft.com/office/drawing/2014/main" id="{27BDA67D-FA0E-80F9-00FF-9B085A0ECABB}"/>
              </a:ext>
            </a:extLst>
          </p:cNvPr>
          <p:cNvSpPr txBox="1"/>
          <p:nvPr/>
        </p:nvSpPr>
        <p:spPr>
          <a:xfrm>
            <a:off x="7213426" y="8931813"/>
            <a:ext cx="2786743" cy="6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Yldiane</a:t>
            </a:r>
            <a:endParaRPr lang="en-US" sz="19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2660"/>
              </a:lnSpc>
            </a:pPr>
            <a:r>
              <a:rPr lang="en-US" sz="1900" dirty="0" err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Tecnologia</a:t>
            </a:r>
            <a:endParaRPr lang="en-US" sz="1900" dirty="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3713059" cy="3606309"/>
          </a:xfrm>
          <a:custGeom>
            <a:avLst/>
            <a:gdLst/>
            <a:ahLst/>
            <a:cxnLst/>
            <a:rect l="l" t="t" r="r" b="b"/>
            <a:pathLst>
              <a:path w="3713059" h="3606309">
                <a:moveTo>
                  <a:pt x="3713059" y="3606309"/>
                </a:moveTo>
                <a:lnTo>
                  <a:pt x="0" y="3606309"/>
                </a:lnTo>
                <a:lnTo>
                  <a:pt x="0" y="0"/>
                </a:lnTo>
                <a:lnTo>
                  <a:pt x="3713059" y="0"/>
                </a:lnTo>
                <a:lnTo>
                  <a:pt x="3713059" y="36063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7261849" y="2249400"/>
            <a:ext cx="616420" cy="616420"/>
          </a:xfrm>
          <a:custGeom>
            <a:avLst/>
            <a:gdLst/>
            <a:ahLst/>
            <a:cxnLst/>
            <a:rect l="l" t="t" r="r" b="b"/>
            <a:pathLst>
              <a:path w="616420" h="616420">
                <a:moveTo>
                  <a:pt x="0" y="0"/>
                </a:moveTo>
                <a:lnTo>
                  <a:pt x="616420" y="0"/>
                </a:lnTo>
                <a:lnTo>
                  <a:pt x="616420" y="616420"/>
                </a:lnTo>
                <a:lnTo>
                  <a:pt x="0" y="61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4093554" y="9277350"/>
            <a:ext cx="1452793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550886" y="2262429"/>
            <a:ext cx="4713267" cy="4834120"/>
          </a:xfrm>
          <a:custGeom>
            <a:avLst/>
            <a:gdLst/>
            <a:ahLst/>
            <a:cxnLst/>
            <a:rect l="l" t="t" r="r" b="b"/>
            <a:pathLst>
              <a:path w="4713267" h="4834120">
                <a:moveTo>
                  <a:pt x="0" y="0"/>
                </a:moveTo>
                <a:lnTo>
                  <a:pt x="4713266" y="0"/>
                </a:lnTo>
                <a:lnTo>
                  <a:pt x="4713266" y="4834119"/>
                </a:lnTo>
                <a:lnTo>
                  <a:pt x="0" y="48341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550886" y="7962900"/>
            <a:ext cx="1570841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05740" y="2124075"/>
            <a:ext cx="9053560" cy="534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Contadores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pequeno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porte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precisam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focar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seus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esforços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em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soluções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contábeis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sua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marca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.</a:t>
            </a:r>
          </a:p>
          <a:p>
            <a:pPr algn="just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rotina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diária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auditoria dos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documentos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fiscais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dos clients, para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controle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fiscal e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envio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ao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governo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,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costuma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ser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uma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atividade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complicada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demorada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.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Sendo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mal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aplicada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, a auditoria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pode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levar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a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muitas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informações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desatualizadas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3000" spc="3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incompletas</a:t>
            </a:r>
            <a:r>
              <a:rPr lang="en-US" sz="3000" spc="3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spc="300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6182340" y="3787123"/>
            <a:ext cx="22756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 flipV="1">
            <a:off x="-169945" y="3787123"/>
            <a:ext cx="227560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4403998" y="3806173"/>
            <a:ext cx="35907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344950" y="3806173"/>
            <a:ext cx="35907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2290895" y="2847158"/>
            <a:ext cx="1841830" cy="184183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23085" y="2847158"/>
            <a:ext cx="1841830" cy="184183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155275" y="2847158"/>
            <a:ext cx="1841830" cy="184183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574578" y="3129781"/>
            <a:ext cx="1138845" cy="1314684"/>
          </a:xfrm>
          <a:custGeom>
            <a:avLst/>
            <a:gdLst/>
            <a:ahLst/>
            <a:cxnLst/>
            <a:rect l="l" t="t" r="r" b="b"/>
            <a:pathLst>
              <a:path w="1138845" h="1314684">
                <a:moveTo>
                  <a:pt x="0" y="0"/>
                </a:moveTo>
                <a:lnTo>
                  <a:pt x="1138844" y="0"/>
                </a:lnTo>
                <a:lnTo>
                  <a:pt x="1138844" y="1314683"/>
                </a:lnTo>
                <a:lnTo>
                  <a:pt x="0" y="1314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4574184" y="3229982"/>
            <a:ext cx="1004012" cy="1152382"/>
          </a:xfrm>
          <a:custGeom>
            <a:avLst/>
            <a:gdLst/>
            <a:ahLst/>
            <a:cxnLst/>
            <a:rect l="l" t="t" r="r" b="b"/>
            <a:pathLst>
              <a:path w="1004012" h="1152382">
                <a:moveTo>
                  <a:pt x="0" y="0"/>
                </a:moveTo>
                <a:lnTo>
                  <a:pt x="1004012" y="0"/>
                </a:lnTo>
                <a:lnTo>
                  <a:pt x="1004012" y="1152381"/>
                </a:lnTo>
                <a:lnTo>
                  <a:pt x="0" y="115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507940" y="3229982"/>
            <a:ext cx="1487515" cy="1181898"/>
          </a:xfrm>
          <a:custGeom>
            <a:avLst/>
            <a:gdLst/>
            <a:ahLst/>
            <a:cxnLst/>
            <a:rect l="l" t="t" r="r" b="b"/>
            <a:pathLst>
              <a:path w="1487515" h="1181898">
                <a:moveTo>
                  <a:pt x="0" y="0"/>
                </a:moveTo>
                <a:lnTo>
                  <a:pt x="1487515" y="0"/>
                </a:lnTo>
                <a:lnTo>
                  <a:pt x="1487515" y="1181898"/>
                </a:lnTo>
                <a:lnTo>
                  <a:pt x="0" y="11818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1028700" y="1189808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SOLUÇÃO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0086" y="5674164"/>
            <a:ext cx="4444502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Utiliza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IA para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buscar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dados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conexão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faz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extração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dados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XML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21749" y="5674164"/>
            <a:ext cx="444450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Executa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a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avaliação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automatizada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notas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recibos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online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14798" y="5674164"/>
            <a:ext cx="4444502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Cria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relatório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web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ou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Excel para </a:t>
            </a:r>
            <a:r>
              <a:rPr lang="en-US" sz="3099" spc="30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análise</a:t>
            </a:r>
            <a:r>
              <a:rPr lang="en-US" sz="3099" spc="30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insights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3495" y="5037493"/>
            <a:ext cx="5344505" cy="5190850"/>
          </a:xfrm>
          <a:custGeom>
            <a:avLst/>
            <a:gdLst/>
            <a:ahLst/>
            <a:cxnLst/>
            <a:rect l="l" t="t" r="r" b="b"/>
            <a:pathLst>
              <a:path w="5344505" h="5190850">
                <a:moveTo>
                  <a:pt x="0" y="0"/>
                </a:moveTo>
                <a:lnTo>
                  <a:pt x="5344505" y="0"/>
                </a:lnTo>
                <a:lnTo>
                  <a:pt x="5344505" y="5190850"/>
                </a:lnTo>
                <a:lnTo>
                  <a:pt x="0" y="519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047361" y="2776315"/>
            <a:ext cx="3962347" cy="6408854"/>
            <a:chOff x="0" y="0"/>
            <a:chExt cx="1043581" cy="16879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3581" cy="1687929"/>
            </a:xfrm>
            <a:custGeom>
              <a:avLst/>
              <a:gdLst/>
              <a:ahLst/>
              <a:cxnLst/>
              <a:rect l="l" t="t" r="r" b="b"/>
              <a:pathLst>
                <a:path w="1043581" h="1687929">
                  <a:moveTo>
                    <a:pt x="0" y="0"/>
                  </a:moveTo>
                  <a:lnTo>
                    <a:pt x="1043581" y="0"/>
                  </a:lnTo>
                  <a:lnTo>
                    <a:pt x="1043581" y="1687929"/>
                  </a:lnTo>
                  <a:lnTo>
                    <a:pt x="0" y="1687929"/>
                  </a:lnTo>
                  <a:close/>
                </a:path>
              </a:pathLst>
            </a:custGeom>
            <a:solidFill>
              <a:srgbClr val="0075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043581" cy="1792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83246" y="2776315"/>
            <a:ext cx="3962347" cy="6408854"/>
            <a:chOff x="0" y="0"/>
            <a:chExt cx="1043581" cy="16879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3581" cy="1687929"/>
            </a:xfrm>
            <a:custGeom>
              <a:avLst/>
              <a:gdLst/>
              <a:ahLst/>
              <a:cxnLst/>
              <a:rect l="l" t="t" r="r" b="b"/>
              <a:pathLst>
                <a:path w="1043581" h="1687929">
                  <a:moveTo>
                    <a:pt x="0" y="0"/>
                  </a:moveTo>
                  <a:lnTo>
                    <a:pt x="1043581" y="0"/>
                  </a:lnTo>
                  <a:lnTo>
                    <a:pt x="1043581" y="1687929"/>
                  </a:lnTo>
                  <a:lnTo>
                    <a:pt x="0" y="1687929"/>
                  </a:lnTo>
                  <a:close/>
                </a:path>
              </a:pathLst>
            </a:custGeom>
            <a:solidFill>
              <a:srgbClr val="1E1E4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043581" cy="1792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296982" y="4156859"/>
            <a:ext cx="3463106" cy="142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Pequenos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e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médios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contadores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em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todo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o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Brasil</a:t>
            </a:r>
            <a:endParaRPr lang="en-US" sz="2700" spc="270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32866" y="3406140"/>
            <a:ext cx="3463106" cy="240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Estabelecimentos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que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necessitam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contabilidade</a:t>
            </a:r>
            <a:r>
              <a:rPr lang="en-US" sz="2700" spc="27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2700" spc="27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aplicada</a:t>
            </a:r>
            <a:endParaRPr lang="en-US" sz="2700" spc="270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endParaRPr lang="en-US" sz="2700" spc="270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1319130" y="2776315"/>
            <a:ext cx="3962347" cy="6408854"/>
            <a:chOff x="0" y="0"/>
            <a:chExt cx="1043581" cy="16879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3581" cy="1687929"/>
            </a:xfrm>
            <a:custGeom>
              <a:avLst/>
              <a:gdLst/>
              <a:ahLst/>
              <a:cxnLst/>
              <a:rect l="l" t="t" r="r" b="b"/>
              <a:pathLst>
                <a:path w="1043581" h="1687929">
                  <a:moveTo>
                    <a:pt x="0" y="0"/>
                  </a:moveTo>
                  <a:lnTo>
                    <a:pt x="1043581" y="0"/>
                  </a:lnTo>
                  <a:lnTo>
                    <a:pt x="1043581" y="1687929"/>
                  </a:lnTo>
                  <a:lnTo>
                    <a:pt x="0" y="1687929"/>
                  </a:lnTo>
                  <a:close/>
                </a:path>
              </a:pathLst>
            </a:custGeom>
            <a:solidFill>
              <a:srgbClr val="6C2C9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3581" cy="1792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564692" y="3242945"/>
            <a:ext cx="3463106" cy="323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Em 2024, 31% das empresas do setor no Brasil operaram no prejuízo por falta de organização financeira*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endParaRPr lang="en-US" sz="2600" spc="26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47361" y="9304574"/>
            <a:ext cx="4530179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*Dado de https://mercadoeconsumo.com.br/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https://f360.com.br/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33215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MERCADO ATUAL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10396" y="5802779"/>
            <a:ext cx="2511375" cy="267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9"/>
              </a:lnSpc>
            </a:pPr>
            <a:r>
              <a:rPr lang="en-US" sz="7699" b="1" dirty="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101 </a:t>
            </a:r>
          </a:p>
          <a:p>
            <a:pPr algn="ctr">
              <a:lnSpc>
                <a:spcPts val="10779"/>
              </a:lnSpc>
            </a:pPr>
            <a:r>
              <a:rPr lang="en-US" sz="7699" b="1" dirty="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Mil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35779" y="6073357"/>
            <a:ext cx="3257280" cy="267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79"/>
              </a:lnSpc>
            </a:pPr>
            <a:r>
              <a:rPr lang="en-US" sz="7699" b="1" dirty="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25</a:t>
            </a:r>
          </a:p>
          <a:p>
            <a:pPr algn="ctr">
              <a:lnSpc>
                <a:spcPts val="10779"/>
              </a:lnSpc>
            </a:pPr>
            <a:r>
              <a:rPr lang="en-US" sz="7699" b="1" dirty="0" err="1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Milhões</a:t>
            </a:r>
            <a:endParaRPr lang="en-US" sz="7699" b="1" dirty="0">
              <a:solidFill>
                <a:srgbClr val="F7941D"/>
              </a:solidFill>
              <a:latin typeface="Gabriel Sans Condensed Bold"/>
              <a:ea typeface="Gabriel Sans Condensed Bold"/>
              <a:cs typeface="Gabriel Sans Condensed Bold"/>
              <a:sym typeface="Gabriel Sans Condense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77689" y="6897147"/>
            <a:ext cx="3845229" cy="173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5"/>
              </a:lnSpc>
            </a:pPr>
            <a:r>
              <a:rPr lang="en-US" sz="9089" b="1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31%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 flipV="1">
            <a:off x="729251" y="0"/>
            <a:ext cx="0" cy="23353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5400000">
            <a:off x="8141713" y="3301330"/>
            <a:ext cx="2004574" cy="616407"/>
          </a:xfrm>
          <a:custGeom>
            <a:avLst/>
            <a:gdLst/>
            <a:ahLst/>
            <a:cxnLst/>
            <a:rect l="l" t="t" r="r" b="b"/>
            <a:pathLst>
              <a:path w="2004574" h="616407">
                <a:moveTo>
                  <a:pt x="0" y="0"/>
                </a:moveTo>
                <a:lnTo>
                  <a:pt x="2004574" y="0"/>
                </a:lnTo>
                <a:lnTo>
                  <a:pt x="2004574" y="616407"/>
                </a:lnTo>
                <a:lnTo>
                  <a:pt x="0" y="61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-5400000">
            <a:off x="8141713" y="6367809"/>
            <a:ext cx="2004574" cy="616407"/>
          </a:xfrm>
          <a:custGeom>
            <a:avLst/>
            <a:gdLst/>
            <a:ahLst/>
            <a:cxnLst/>
            <a:rect l="l" t="t" r="r" b="b"/>
            <a:pathLst>
              <a:path w="2004574" h="616407">
                <a:moveTo>
                  <a:pt x="0" y="0"/>
                </a:moveTo>
                <a:lnTo>
                  <a:pt x="2004574" y="0"/>
                </a:lnTo>
                <a:lnTo>
                  <a:pt x="2004574" y="616406"/>
                </a:lnTo>
                <a:lnTo>
                  <a:pt x="0" y="616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6409912" y="4879975"/>
            <a:ext cx="5468176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EIXO DE COMPETIÇÃO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75415" y="312356"/>
            <a:ext cx="5937171" cy="226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 com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visibilidade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tributária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longo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prazo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consultorias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grande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porte</a:t>
            </a:r>
            <a:r>
              <a:rPr lang="en-US" sz="3200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)</a:t>
            </a:r>
          </a:p>
          <a:p>
            <a:pPr algn="ctr">
              <a:lnSpc>
                <a:spcPts val="4480"/>
              </a:lnSpc>
            </a:pPr>
            <a:endParaRPr lang="en-US" sz="3200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61532" y="8731790"/>
            <a:ext cx="9964936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Contador Pequeno-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médio</a:t>
            </a: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usando</a:t>
            </a: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planilhas</a:t>
            </a: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como</a:t>
            </a: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ferramenta insights e 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avaliação</a:t>
            </a:r>
            <a:r>
              <a:rPr lang="en-US" sz="3199" spc="319" dirty="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</a:t>
            </a:r>
            <a:r>
              <a:rPr lang="en-US" sz="3199" spc="319" dirty="0" err="1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tributária</a:t>
            </a:r>
            <a:endParaRPr lang="en-US" sz="3199" spc="319" dirty="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</p:txBody>
      </p:sp>
      <p:pic>
        <p:nvPicPr>
          <p:cNvPr id="1026" name="Picture 2" descr="logo-thomson-reuters-IBEFSP-2025 - IBEF-SP">
            <a:extLst>
              <a:ext uri="{FF2B5EF4-FFF2-40B4-BE49-F238E27FC236}">
                <a16:creationId xmlns:a16="http://schemas.microsoft.com/office/drawing/2014/main" id="{A8971C48-E793-232F-BAD2-90C91F95B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700" y="1668276"/>
            <a:ext cx="31115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 Sistemas | Blumenau SC">
            <a:extLst>
              <a:ext uri="{FF2B5EF4-FFF2-40B4-BE49-F238E27FC236}">
                <a16:creationId xmlns:a16="http://schemas.microsoft.com/office/drawing/2014/main" id="{7BF502FB-13C3-98B4-F269-4BF12A510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2" b="9292"/>
          <a:stretch>
            <a:fillRect/>
          </a:stretch>
        </p:blipFill>
        <p:spPr bwMode="auto">
          <a:xfrm>
            <a:off x="13207602" y="5878949"/>
            <a:ext cx="3098597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is Contabilistas Trabalhando No Escritório E Olhando Para Planilhas De  Negócios Em Computador Imagem de Stock - Imagem de aprenda, povos: 267938349">
            <a:extLst>
              <a:ext uri="{FF2B5EF4-FFF2-40B4-BE49-F238E27FC236}">
                <a16:creationId xmlns:a16="http://schemas.microsoft.com/office/drawing/2014/main" id="{2A24D1AD-2729-4F99-BE52-35FE2EC7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2453833"/>
            <a:ext cx="4900605" cy="321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64881" y="8497346"/>
            <a:ext cx="21561208" cy="4608708"/>
          </a:xfrm>
          <a:custGeom>
            <a:avLst/>
            <a:gdLst/>
            <a:ahLst/>
            <a:cxnLst/>
            <a:rect l="l" t="t" r="r" b="b"/>
            <a:pathLst>
              <a:path w="21561208" h="4608708">
                <a:moveTo>
                  <a:pt x="0" y="0"/>
                </a:moveTo>
                <a:lnTo>
                  <a:pt x="21561208" y="0"/>
                </a:lnTo>
                <a:lnTo>
                  <a:pt x="21561208" y="4608708"/>
                </a:lnTo>
                <a:lnTo>
                  <a:pt x="0" y="460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689342" y="6011280"/>
            <a:ext cx="3463106" cy="194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3 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usuários</a:t>
            </a:r>
          </a:p>
          <a:p>
            <a:pPr algn="ctr">
              <a:lnSpc>
                <a:spcPts val="3780"/>
              </a:lnSpc>
            </a:pPr>
            <a:endParaRPr lang="en-US" sz="2700" spc="27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400 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notas fiscais por mês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8620" y="1104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MODELO DE NEGÓCIO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6733" y="2792095"/>
            <a:ext cx="14314534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spc="26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Independente de treinamento e tecnologia especial, usuário inicia a qualquer instante com pagamento único por mês. </a:t>
            </a:r>
            <a:r>
              <a:rPr lang="en-US" sz="2600" b="1" spc="26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Trial de 15 notas incluídas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42344" y="4533900"/>
            <a:ext cx="3845882" cy="104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549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R$40/mês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2123" y="4533900"/>
            <a:ext cx="4300428" cy="104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549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R$85/mês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07733" y="6011280"/>
            <a:ext cx="3463106" cy="194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10 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usuários</a:t>
            </a:r>
          </a:p>
          <a:p>
            <a:pPr algn="ctr">
              <a:lnSpc>
                <a:spcPts val="3780"/>
              </a:lnSpc>
            </a:pPr>
            <a:endParaRPr lang="en-US" sz="2700" spc="27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1000 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notas fiscais por mês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79941" y="4533900"/>
            <a:ext cx="4165715" cy="104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b="1" spc="549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R$190/mês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35552" y="6011280"/>
            <a:ext cx="3463106" cy="194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15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 usuários</a:t>
            </a:r>
          </a:p>
          <a:p>
            <a:pPr algn="ctr">
              <a:lnSpc>
                <a:spcPts val="3780"/>
              </a:lnSpc>
            </a:pPr>
            <a:endParaRPr lang="en-US" sz="2700" spc="270">
              <a:solidFill>
                <a:srgbClr val="FFFFFF"/>
              </a:solidFill>
              <a:latin typeface="Gabriel Sans Condensed"/>
              <a:ea typeface="Gabriel Sans Condensed"/>
              <a:cs typeface="Gabriel Sans Condensed"/>
              <a:sym typeface="Gabriel Sans Condensed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Até </a:t>
            </a:r>
            <a:r>
              <a:rPr lang="en-US" sz="2700" b="1" spc="270">
                <a:solidFill>
                  <a:srgbClr val="F7941D"/>
                </a:solidFill>
                <a:latin typeface="Gabriel Sans Condensed Bold"/>
                <a:ea typeface="Gabriel Sans Condensed Bold"/>
                <a:cs typeface="Gabriel Sans Condensed Bold"/>
                <a:sym typeface="Gabriel Sans Condensed Bold"/>
              </a:rPr>
              <a:t>2000 </a:t>
            </a:r>
            <a:r>
              <a:rPr lang="en-US" sz="2700" spc="270">
                <a:solidFill>
                  <a:srgbClr val="FFFFFF"/>
                </a:solidFill>
                <a:latin typeface="Gabriel Sans Condensed"/>
                <a:ea typeface="Gabriel Sans Condensed"/>
                <a:cs typeface="Gabriel Sans Condensed"/>
                <a:sym typeface="Gabriel Sans Condensed"/>
              </a:rPr>
              <a:t>notas fiscais por mês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48117" y="8488733"/>
            <a:ext cx="21561208" cy="4608708"/>
          </a:xfrm>
          <a:custGeom>
            <a:avLst/>
            <a:gdLst/>
            <a:ahLst/>
            <a:cxnLst/>
            <a:rect l="l" t="t" r="r" b="b"/>
            <a:pathLst>
              <a:path w="21561208" h="4608708">
                <a:moveTo>
                  <a:pt x="0" y="0"/>
                </a:moveTo>
                <a:lnTo>
                  <a:pt x="21561208" y="0"/>
                </a:lnTo>
                <a:lnTo>
                  <a:pt x="21561208" y="4608708"/>
                </a:lnTo>
                <a:lnTo>
                  <a:pt x="0" y="4608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208620" y="1104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dirty="0" err="1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OrBis.Ai</a:t>
            </a:r>
            <a:endParaRPr lang="en-US" sz="9000" dirty="0">
              <a:solidFill>
                <a:srgbClr val="FFFFFF"/>
              </a:solidFill>
              <a:latin typeface="Archive"/>
              <a:ea typeface="Archive"/>
              <a:cs typeface="Archive"/>
              <a:sym typeface="Archive"/>
            </a:endParaRPr>
          </a:p>
        </p:txBody>
      </p:sp>
      <p:pic>
        <p:nvPicPr>
          <p:cNvPr id="17" name="Imagem 16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8ACCDB1-81B1-B088-978C-DDAC15E10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00300"/>
            <a:ext cx="11887200" cy="60280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50000">
              <a:srgbClr val="5857A8">
                <a:alpha val="100000"/>
              </a:srgbClr>
            </a:gs>
            <a:gs pos="100000">
              <a:srgbClr val="4E25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237671" y="2586977"/>
          <a:ext cx="10438715" cy="5531247"/>
        </p:xfrm>
        <a:graphic>
          <a:graphicData uri="http://schemas.openxmlformats.org/drawingml/2006/table">
            <a:tbl>
              <a:tblPr/>
              <a:tblGrid>
                <a:gridCol w="220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4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6396">
                <a:tc>
                  <a:txBody>
                    <a:bodyPr/>
                    <a:lstStyle/>
                    <a:p>
                      <a:pPr algn="ctr">
                        <a:lnSpc>
                          <a:spcPts val="3879"/>
                        </a:lnSpc>
                        <a:defRPr/>
                      </a:pPr>
                      <a:r>
                        <a:rPr lang="en-US" sz="2771" b="1">
                          <a:solidFill>
                            <a:srgbClr val="FFFFFF"/>
                          </a:solidFill>
                          <a:latin typeface="Gabriel Sans Condensed Bold"/>
                          <a:ea typeface="Gabriel Sans Condensed Bold"/>
                          <a:cs typeface="Gabriel Sans Condensed Bold"/>
                          <a:sym typeface="Gabriel Sans Condensed Bold"/>
                        </a:rPr>
                        <a:t>Usuário</a:t>
                      </a:r>
                      <a:endParaRPr lang="en-US" sz="110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79"/>
                        </a:lnSpc>
                        <a:defRPr/>
                      </a:pPr>
                      <a:r>
                        <a:rPr lang="en-US" sz="2771" b="1">
                          <a:solidFill>
                            <a:srgbClr val="FFFFFF"/>
                          </a:solidFill>
                          <a:latin typeface="Gabriel Sans Condensed Bold"/>
                          <a:ea typeface="Gabriel Sans Condensed Bold"/>
                          <a:cs typeface="Gabriel Sans Condensed Bold"/>
                          <a:sym typeface="Gabriel Sans Condensed Bold"/>
                        </a:rPr>
                        <a:t>Passo 1</a:t>
                      </a:r>
                      <a:endParaRPr lang="en-US" sz="110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79"/>
                        </a:lnSpc>
                        <a:defRPr/>
                      </a:pPr>
                      <a:r>
                        <a:rPr lang="en-US" sz="2771" b="1">
                          <a:solidFill>
                            <a:srgbClr val="FFFFFF"/>
                          </a:solidFill>
                          <a:latin typeface="Gabriel Sans Condensed Bold"/>
                          <a:ea typeface="Gabriel Sans Condensed Bold"/>
                          <a:cs typeface="Gabriel Sans Condensed Bold"/>
                          <a:sym typeface="Gabriel Sans Condensed Bold"/>
                        </a:rPr>
                        <a:t>Passo 2</a:t>
                      </a:r>
                      <a:endParaRPr lang="en-US" sz="110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79"/>
                        </a:lnSpc>
                        <a:defRPr/>
                      </a:pPr>
                      <a:r>
                        <a:rPr lang="en-US" sz="2771" b="1">
                          <a:solidFill>
                            <a:srgbClr val="FFFFFF"/>
                          </a:solidFill>
                          <a:latin typeface="Gabriel Sans Condensed Bold"/>
                          <a:ea typeface="Gabriel Sans Condensed Bold"/>
                          <a:cs typeface="Gabriel Sans Condensed Bold"/>
                          <a:sym typeface="Gabriel Sans Condensed Bold"/>
                        </a:rPr>
                        <a:t>Passo 3</a:t>
                      </a:r>
                      <a:endParaRPr lang="en-US" sz="110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879"/>
                        </a:lnSpc>
                        <a:defRPr/>
                      </a:pPr>
                      <a:r>
                        <a:rPr lang="en-US" sz="2771" b="1">
                          <a:solidFill>
                            <a:srgbClr val="FFFFFF"/>
                          </a:solidFill>
                          <a:latin typeface="Gabriel Sans Condensed Bold"/>
                          <a:ea typeface="Gabriel Sans Condensed Bold"/>
                          <a:cs typeface="Gabriel Sans Condensed Bold"/>
                          <a:sym typeface="Gabriel Sans Condensed Bold"/>
                        </a:rPr>
                        <a:t>Usuário</a:t>
                      </a:r>
                      <a:endParaRPr lang="en-US" sz="110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403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endParaRPr lang="en-US" sz="1100" dirty="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endParaRPr lang="en-US" sz="1100" dirty="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endParaRPr lang="en-US" sz="1100" dirty="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endParaRPr lang="en-US" sz="1100" dirty="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endParaRPr lang="en-US" sz="1100" dirty="0"/>
                    </a:p>
                  </a:txBody>
                  <a:tcPr marL="155274" marR="155274" marT="155274" marB="155274" anchor="ctr">
                    <a:lnL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1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8531778" y="4622716"/>
            <a:ext cx="1855872" cy="2877645"/>
          </a:xfrm>
          <a:custGeom>
            <a:avLst/>
            <a:gdLst/>
            <a:ahLst/>
            <a:cxnLst/>
            <a:rect l="l" t="t" r="r" b="b"/>
            <a:pathLst>
              <a:path w="1855872" h="2877645">
                <a:moveTo>
                  <a:pt x="0" y="0"/>
                </a:moveTo>
                <a:lnTo>
                  <a:pt x="1855872" y="0"/>
                </a:lnTo>
                <a:lnTo>
                  <a:pt x="1855872" y="2877644"/>
                </a:lnTo>
                <a:lnTo>
                  <a:pt x="0" y="2877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993218" y="5387648"/>
            <a:ext cx="1499203" cy="1457184"/>
          </a:xfrm>
          <a:custGeom>
            <a:avLst/>
            <a:gdLst/>
            <a:ahLst/>
            <a:cxnLst/>
            <a:rect l="l" t="t" r="r" b="b"/>
            <a:pathLst>
              <a:path w="1499203" h="1457184">
                <a:moveTo>
                  <a:pt x="0" y="0"/>
                </a:moveTo>
                <a:lnTo>
                  <a:pt x="1499203" y="0"/>
                </a:lnTo>
                <a:lnTo>
                  <a:pt x="1499203" y="1457184"/>
                </a:lnTo>
                <a:lnTo>
                  <a:pt x="0" y="145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13501701" y="3840999"/>
            <a:ext cx="2078803" cy="4441078"/>
          </a:xfrm>
          <a:custGeom>
            <a:avLst/>
            <a:gdLst/>
            <a:ahLst/>
            <a:cxnLst/>
            <a:rect l="l" t="t" r="r" b="b"/>
            <a:pathLst>
              <a:path w="2078803" h="4441078">
                <a:moveTo>
                  <a:pt x="0" y="0"/>
                </a:moveTo>
                <a:lnTo>
                  <a:pt x="2078802" y="0"/>
                </a:lnTo>
                <a:lnTo>
                  <a:pt x="2078802" y="4441078"/>
                </a:lnTo>
                <a:lnTo>
                  <a:pt x="0" y="444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6249277" y="5105400"/>
            <a:ext cx="1378066" cy="1558454"/>
            <a:chOff x="0" y="0"/>
            <a:chExt cx="362947" cy="4104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947" cy="410457"/>
            </a:xfrm>
            <a:custGeom>
              <a:avLst/>
              <a:gdLst/>
              <a:ahLst/>
              <a:cxnLst/>
              <a:rect l="l" t="t" r="r" b="b"/>
              <a:pathLst>
                <a:path w="362947" h="410457">
                  <a:moveTo>
                    <a:pt x="181474" y="0"/>
                  </a:moveTo>
                  <a:lnTo>
                    <a:pt x="181474" y="0"/>
                  </a:lnTo>
                  <a:cubicBezTo>
                    <a:pt x="281699" y="0"/>
                    <a:pt x="362947" y="81249"/>
                    <a:pt x="362947" y="181474"/>
                  </a:cubicBezTo>
                  <a:lnTo>
                    <a:pt x="362947" y="228983"/>
                  </a:lnTo>
                  <a:cubicBezTo>
                    <a:pt x="362947" y="277113"/>
                    <a:pt x="343828" y="323272"/>
                    <a:pt x="309795" y="357305"/>
                  </a:cubicBezTo>
                  <a:cubicBezTo>
                    <a:pt x="275762" y="391338"/>
                    <a:pt x="229604" y="410457"/>
                    <a:pt x="181474" y="410457"/>
                  </a:cubicBezTo>
                  <a:lnTo>
                    <a:pt x="181474" y="410457"/>
                  </a:lnTo>
                  <a:cubicBezTo>
                    <a:pt x="81249" y="410457"/>
                    <a:pt x="0" y="329208"/>
                    <a:pt x="0" y="228983"/>
                  </a:cubicBezTo>
                  <a:lnTo>
                    <a:pt x="0" y="181474"/>
                  </a:lnTo>
                  <a:cubicBezTo>
                    <a:pt x="0" y="133344"/>
                    <a:pt x="19119" y="87185"/>
                    <a:pt x="53152" y="53152"/>
                  </a:cubicBezTo>
                  <a:cubicBezTo>
                    <a:pt x="87185" y="19119"/>
                    <a:pt x="133344" y="0"/>
                    <a:pt x="18147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362947" cy="496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634905" y="5249371"/>
            <a:ext cx="663959" cy="712800"/>
          </a:xfrm>
          <a:custGeom>
            <a:avLst/>
            <a:gdLst/>
            <a:ahLst/>
            <a:cxnLst/>
            <a:rect l="l" t="t" r="r" b="b"/>
            <a:pathLst>
              <a:path w="663959" h="712800">
                <a:moveTo>
                  <a:pt x="0" y="0"/>
                </a:moveTo>
                <a:lnTo>
                  <a:pt x="663960" y="0"/>
                </a:lnTo>
                <a:lnTo>
                  <a:pt x="663960" y="712800"/>
                </a:lnTo>
                <a:lnTo>
                  <a:pt x="0" y="71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208620" y="1104900"/>
            <a:ext cx="162306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ETAPAS DO FLUXO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81023" y="6037745"/>
            <a:ext cx="1171724" cy="540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Captura</a:t>
            </a:r>
            <a:r>
              <a:rPr lang="en-US" sz="1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 </a:t>
            </a:r>
          </a:p>
          <a:p>
            <a:pPr algn="ctr">
              <a:lnSpc>
                <a:spcPts val="2240"/>
              </a:lnSpc>
            </a:pPr>
            <a:r>
              <a:rPr lang="en-US" sz="1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anexos</a:t>
            </a:r>
            <a:endParaRPr lang="en-US" sz="16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77C2A243-893D-142A-9B31-32CFEDF90BD2}"/>
              </a:ext>
            </a:extLst>
          </p:cNvPr>
          <p:cNvSpPr/>
          <p:nvPr/>
        </p:nvSpPr>
        <p:spPr>
          <a:xfrm>
            <a:off x="2664671" y="3817206"/>
            <a:ext cx="2078803" cy="4441078"/>
          </a:xfrm>
          <a:custGeom>
            <a:avLst/>
            <a:gdLst/>
            <a:ahLst/>
            <a:cxnLst/>
            <a:rect l="l" t="t" r="r" b="b"/>
            <a:pathLst>
              <a:path w="2078803" h="4441078">
                <a:moveTo>
                  <a:pt x="0" y="0"/>
                </a:moveTo>
                <a:lnTo>
                  <a:pt x="2078802" y="0"/>
                </a:lnTo>
                <a:lnTo>
                  <a:pt x="2078802" y="4441078"/>
                </a:lnTo>
                <a:lnTo>
                  <a:pt x="0" y="4441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376</Words>
  <Application>Microsoft Macintosh PowerPoint</Application>
  <PresentationFormat>Personalizar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Archive</vt:lpstr>
      <vt:lpstr>Arimo</vt:lpstr>
      <vt:lpstr>Arial</vt:lpstr>
      <vt:lpstr>Gabriel Sans Condensed</vt:lpstr>
      <vt:lpstr>Open Sans Bold</vt:lpstr>
      <vt:lpstr>Gabriel Sans Condensed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Aurora_digital_Pitch_Deck_do_Projeto</dc:title>
  <cp:lastModifiedBy>Claudia Welter</cp:lastModifiedBy>
  <cp:revision>5</cp:revision>
  <dcterms:created xsi:type="dcterms:W3CDTF">2006-08-16T00:00:00Z</dcterms:created>
  <dcterms:modified xsi:type="dcterms:W3CDTF">2025-11-02T15:29:58Z</dcterms:modified>
  <dc:identifier>DAGp5kvTH-U</dc:identifier>
</cp:coreProperties>
</file>